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8" r:id="rId2"/>
    <p:sldId id="270" r:id="rId3"/>
    <p:sldId id="259" r:id="rId4"/>
    <p:sldId id="26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950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30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578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419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174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087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961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297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54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561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779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0238F-14B5-47B2-A12A-8DCE11FFDCD5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64253-6949-4C43-96AB-7206FD31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97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>
            <a:extLst>
              <a:ext uri="{FF2B5EF4-FFF2-40B4-BE49-F238E27FC236}">
                <a16:creationId xmlns:a16="http://schemas.microsoft.com/office/drawing/2014/main" xmlns="" id="{70F06BC4-8A1B-9640-1E5A-5751836798FE}"/>
              </a:ext>
            </a:extLst>
          </p:cNvPr>
          <p:cNvSpPr txBox="1">
            <a:spLocks/>
          </p:cNvSpPr>
          <p:nvPr/>
        </p:nvSpPr>
        <p:spPr>
          <a:xfrm>
            <a:off x="927279" y="1348652"/>
            <a:ext cx="9521357" cy="22553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600" dirty="0" smtClean="0">
                <a:solidFill>
                  <a:schemeClr val="bg1"/>
                </a:solidFill>
              </a:rPr>
              <a:t>HOME </a:t>
            </a:r>
            <a:r>
              <a:rPr lang="en-US" sz="4600" dirty="0" smtClean="0">
                <a:solidFill>
                  <a:schemeClr val="bg1"/>
                </a:solidFill>
              </a:rPr>
              <a:t>– Housing Strategies That Work </a:t>
            </a:r>
            <a:endParaRPr lang="en-US" sz="4600" dirty="0">
              <a:solidFill>
                <a:schemeClr val="bg1"/>
              </a:solidFill>
            </a:endParaRPr>
          </a:p>
        </p:txBody>
      </p:sp>
      <p:sp>
        <p:nvSpPr>
          <p:cNvPr id="6" name="Subtitle 8">
            <a:extLst>
              <a:ext uri="{FF2B5EF4-FFF2-40B4-BE49-F238E27FC236}">
                <a16:creationId xmlns:a16="http://schemas.microsoft.com/office/drawing/2014/main" xmlns="" id="{39B384AB-6266-96A5-BC47-A5828D3C27EC}"/>
              </a:ext>
            </a:extLst>
          </p:cNvPr>
          <p:cNvSpPr txBox="1">
            <a:spLocks/>
          </p:cNvSpPr>
          <p:nvPr/>
        </p:nvSpPr>
        <p:spPr>
          <a:xfrm>
            <a:off x="3607687" y="3978737"/>
            <a:ext cx="4299666" cy="87104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2023 NCDA Winter Conference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January 25, 2023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34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7F1BDA5E-0DCA-40CA-A23E-CD7D27171361}"/>
              </a:ext>
            </a:extLst>
          </p:cNvPr>
          <p:cNvSpPr txBox="1">
            <a:spLocks/>
          </p:cNvSpPr>
          <p:nvPr/>
        </p:nvSpPr>
        <p:spPr>
          <a:xfrm>
            <a:off x="921327" y="454025"/>
            <a:ext cx="10544848" cy="1320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lvl="0" indent="-228600">
              <a:spcBef>
                <a:spcPts val="1000"/>
              </a:spcBef>
            </a:pPr>
            <a:r>
              <a:rPr lang="en-US" dirty="0" smtClean="0">
                <a:solidFill>
                  <a:schemeClr val="bg1"/>
                </a:solidFill>
              </a:rPr>
              <a:t>New Construction – Single Family Unit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10491" y="1114425"/>
            <a:ext cx="10515600" cy="4843030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§"/>
            </a:pPr>
            <a:endParaRPr lang="en-US" sz="20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n-US" altLang="en-US" sz="2000" b="1" dirty="0"/>
          </a:p>
          <a:p>
            <a:pPr>
              <a:buNone/>
            </a:pPr>
            <a:endParaRPr lang="en-US" altLang="en-US" sz="2400" b="1" dirty="0"/>
          </a:p>
          <a:p>
            <a:endParaRPr lang="en-US" sz="24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2233523" y="5679052"/>
            <a:ext cx="1099059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+mj-lt"/>
              </a:rPr>
              <a:t>4709 Charles </a:t>
            </a:r>
            <a:r>
              <a:rPr lang="en-US" sz="2600" dirty="0" err="1">
                <a:solidFill>
                  <a:schemeClr val="bg1"/>
                </a:solidFill>
                <a:latin typeface="+mj-lt"/>
              </a:rPr>
              <a:t>Bussey</a:t>
            </a:r>
            <a:r>
              <a:rPr lang="en-US" sz="2600" dirty="0">
                <a:solidFill>
                  <a:schemeClr val="bg1"/>
                </a:solidFill>
                <a:latin typeface="+mj-lt"/>
              </a:rPr>
              <a:t> 1,486 </a:t>
            </a:r>
            <a:r>
              <a:rPr lang="en-US" sz="2600" dirty="0" err="1">
                <a:solidFill>
                  <a:schemeClr val="bg1"/>
                </a:solidFill>
                <a:latin typeface="+mj-lt"/>
              </a:rPr>
              <a:t>sqft</a:t>
            </a:r>
            <a:r>
              <a:rPr lang="en-US" sz="2600" dirty="0">
                <a:solidFill>
                  <a:schemeClr val="bg1"/>
                </a:solidFill>
                <a:latin typeface="+mj-lt"/>
              </a:rPr>
              <a:t> 3 bedroom / 2 bathroom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b="6982"/>
          <a:stretch/>
        </p:blipFill>
        <p:spPr>
          <a:xfrm>
            <a:off x="71169" y="1629148"/>
            <a:ext cx="3561985" cy="24849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3460" y="2613476"/>
            <a:ext cx="3015051" cy="22612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8818" y="1771377"/>
            <a:ext cx="3324409" cy="249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904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7F1BDA5E-0DCA-40CA-A23E-CD7D27171361}"/>
              </a:ext>
            </a:extLst>
          </p:cNvPr>
          <p:cNvSpPr txBox="1">
            <a:spLocks/>
          </p:cNvSpPr>
          <p:nvPr/>
        </p:nvSpPr>
        <p:spPr>
          <a:xfrm>
            <a:off x="921327" y="454025"/>
            <a:ext cx="10544848" cy="1320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lvl="0" indent="-228600">
              <a:spcBef>
                <a:spcPts val="1000"/>
              </a:spcBef>
            </a:pPr>
            <a:r>
              <a:rPr lang="en-US" dirty="0" smtClean="0">
                <a:solidFill>
                  <a:schemeClr val="bg1"/>
                </a:solidFill>
              </a:rPr>
              <a:t>New Construction – Single Family Units</a:t>
            </a:r>
          </a:p>
          <a:p>
            <a:pPr marL="228600" lvl="0" indent="-228600" algn="ctr">
              <a:spcBef>
                <a:spcPts val="1000"/>
              </a:spcBef>
            </a:pPr>
            <a:r>
              <a:rPr lang="en-US" dirty="0" smtClean="0">
                <a:solidFill>
                  <a:schemeClr val="bg1"/>
                </a:solidFill>
              </a:rPr>
              <a:t>CHDO’S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10491" y="1114425"/>
            <a:ext cx="10515600" cy="4843030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§"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Community Housing Development Organizations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Can be reserve not less than 15% of the HOME allocation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 To be the “developer” the community development housing organization must arrange financing of the project and be in sole charge of construction.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Must have a written agreement with the CHDO (must include sales price and if the proceeds from the sale will be returned to the PJ or kept by the CHDO)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CHDO </a:t>
            </a:r>
            <a:r>
              <a:rPr lang="en-US" u="sng" dirty="0" smtClean="0">
                <a:solidFill>
                  <a:schemeClr val="bg1"/>
                </a:solidFill>
                <a:latin typeface="+mj-lt"/>
              </a:rPr>
              <a:t>can’t 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receive HOME funding for any fiscal year in the amount that provides 50% or $50,000 (whichever is greater) of the CHDO’S total operating costs.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EX: CHDO Operating cost is $200,000. Can’t exceed $100,000 in HOME funding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Refer to 24 CFR 92.251 for a complete list of regulations </a:t>
            </a:r>
          </a:p>
          <a:p>
            <a:pPr>
              <a:buNone/>
            </a:pPr>
            <a:endParaRPr lang="en-US" altLang="en-US" sz="2400" b="1" dirty="0"/>
          </a:p>
          <a:p>
            <a:endParaRPr lang="en-US" sz="24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2574213" y="593467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j-lt"/>
              </a:rPr>
              <a:t>*The 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24-month commitment requirement for 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(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CHDO) 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and regular (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HOME) 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funds have been 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suspended through December 31, 2023.</a:t>
            </a:r>
          </a:p>
        </p:txBody>
      </p:sp>
    </p:spTree>
    <p:extLst>
      <p:ext uri="{BB962C8B-B14F-4D97-AF65-F5344CB8AC3E}">
        <p14:creationId xmlns:p14="http://schemas.microsoft.com/office/powerpoint/2010/main" val="27609097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7F1BDA5E-0DCA-40CA-A23E-CD7D27171361}"/>
              </a:ext>
            </a:extLst>
          </p:cNvPr>
          <p:cNvSpPr txBox="1">
            <a:spLocks/>
          </p:cNvSpPr>
          <p:nvPr/>
        </p:nvSpPr>
        <p:spPr>
          <a:xfrm>
            <a:off x="921327" y="454025"/>
            <a:ext cx="10544848" cy="1320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lvl="0" indent="-228600">
              <a:spcBef>
                <a:spcPts val="1000"/>
              </a:spcBef>
            </a:pPr>
            <a:r>
              <a:rPr lang="en-US" dirty="0" smtClean="0">
                <a:solidFill>
                  <a:schemeClr val="bg1"/>
                </a:solidFill>
              </a:rPr>
              <a:t>Little Rock Certified CHDO’S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950575" y="1317626"/>
            <a:ext cx="10515600" cy="4843030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§"/>
            </a:pPr>
            <a:endParaRPr lang="en-US" sz="2600" dirty="0" smtClean="0">
              <a:solidFill>
                <a:schemeClr val="bg1"/>
              </a:solidFill>
              <a:latin typeface="+mj-lt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 smtClean="0">
                <a:solidFill>
                  <a:schemeClr val="bg1"/>
                </a:solidFill>
                <a:latin typeface="+mj-lt"/>
              </a:rPr>
              <a:t>Better Community Development (BCD)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 smtClean="0">
                <a:solidFill>
                  <a:schemeClr val="bg1"/>
                </a:solidFill>
                <a:latin typeface="+mj-lt"/>
              </a:rPr>
              <a:t>University District Development Corporation (UDDC)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 smtClean="0">
                <a:solidFill>
                  <a:schemeClr val="bg1"/>
                </a:solidFill>
                <a:latin typeface="+mj-lt"/>
              </a:rPr>
              <a:t>In Affordable Housing (IAH)</a:t>
            </a:r>
          </a:p>
          <a:p>
            <a:pPr>
              <a:buNone/>
            </a:pPr>
            <a:endParaRPr lang="en-US" altLang="en-US" sz="2400" b="1" dirty="0"/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540153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7F1BDA5E-0DCA-40CA-A23E-CD7D27171361}"/>
              </a:ext>
            </a:extLst>
          </p:cNvPr>
          <p:cNvSpPr txBox="1">
            <a:spLocks/>
          </p:cNvSpPr>
          <p:nvPr/>
        </p:nvSpPr>
        <p:spPr>
          <a:xfrm>
            <a:off x="921327" y="454025"/>
            <a:ext cx="10544848" cy="1320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lvl="0" indent="-228600">
              <a:spcBef>
                <a:spcPts val="1000"/>
              </a:spcBef>
            </a:pPr>
            <a:r>
              <a:rPr lang="en-US" dirty="0" smtClean="0">
                <a:solidFill>
                  <a:schemeClr val="bg1"/>
                </a:solidFill>
              </a:rPr>
              <a:t>New Construction Single Family Unit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950575" y="1317626"/>
            <a:ext cx="10515600" cy="4843030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endParaRPr lang="en-US" sz="2600" dirty="0" smtClean="0">
              <a:solidFill>
                <a:schemeClr val="bg1"/>
              </a:solidFill>
              <a:latin typeface="+mj-lt"/>
            </a:endParaRPr>
          </a:p>
          <a:p>
            <a:pPr marL="457200" lvl="1" indent="0">
              <a:buNone/>
            </a:pPr>
            <a:endParaRPr lang="en-US" sz="2600" dirty="0">
              <a:solidFill>
                <a:schemeClr val="bg1"/>
              </a:solidFill>
              <a:latin typeface="+mj-lt"/>
            </a:endParaRPr>
          </a:p>
          <a:p>
            <a:pPr marL="457200" lvl="1" indent="0">
              <a:buNone/>
            </a:pPr>
            <a:endParaRPr lang="en-US" sz="2600" dirty="0" smtClean="0">
              <a:solidFill>
                <a:schemeClr val="bg1"/>
              </a:solidFill>
              <a:latin typeface="+mj-lt"/>
            </a:endParaRPr>
          </a:p>
          <a:p>
            <a:pPr marL="457200" lvl="1" indent="0">
              <a:buNone/>
            </a:pPr>
            <a:endParaRPr lang="en-US" sz="2600" dirty="0">
              <a:solidFill>
                <a:schemeClr val="bg1"/>
              </a:solidFill>
              <a:latin typeface="+mj-lt"/>
            </a:endParaRPr>
          </a:p>
          <a:p>
            <a:pPr marL="457200" lvl="1" indent="0">
              <a:buNone/>
            </a:pPr>
            <a:endParaRPr lang="en-US" sz="2600" dirty="0" smtClean="0">
              <a:solidFill>
                <a:schemeClr val="bg1"/>
              </a:solidFill>
              <a:latin typeface="+mj-lt"/>
            </a:endParaRPr>
          </a:p>
          <a:p>
            <a:pPr marL="457200" lvl="1" indent="0">
              <a:buNone/>
            </a:pPr>
            <a:endParaRPr lang="en-US" sz="2600" dirty="0">
              <a:solidFill>
                <a:schemeClr val="bg1"/>
              </a:solidFill>
              <a:latin typeface="+mj-lt"/>
            </a:endParaRPr>
          </a:p>
          <a:p>
            <a:pPr marL="457200" lvl="1" indent="0">
              <a:buNone/>
            </a:pPr>
            <a:endParaRPr lang="en-US" sz="2600" dirty="0" smtClean="0">
              <a:solidFill>
                <a:schemeClr val="bg1"/>
              </a:solidFill>
              <a:latin typeface="+mj-lt"/>
            </a:endParaRPr>
          </a:p>
          <a:p>
            <a:pPr marL="457200" lvl="1" indent="0">
              <a:buNone/>
            </a:pPr>
            <a:endParaRPr lang="en-US" sz="2600" dirty="0" smtClean="0">
              <a:solidFill>
                <a:schemeClr val="bg1"/>
              </a:solidFill>
              <a:latin typeface="+mj-lt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 smtClean="0">
                <a:solidFill>
                  <a:schemeClr val="bg1"/>
                </a:solidFill>
                <a:latin typeface="+mj-lt"/>
              </a:rPr>
              <a:t>The City of Little Rock partnered with one of our CHDO’s University District Development Corporation (UDDC) to develop a single family home located at 2618 Adams Street, Little Rock, AR 72204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 smtClean="0">
                <a:solidFill>
                  <a:schemeClr val="bg1"/>
                </a:solidFill>
                <a:latin typeface="+mj-lt"/>
              </a:rPr>
              <a:t>This is a 1,400 </a:t>
            </a:r>
            <a:r>
              <a:rPr lang="en-US" sz="2600" dirty="0" err="1" smtClean="0">
                <a:solidFill>
                  <a:schemeClr val="bg1"/>
                </a:solidFill>
                <a:latin typeface="+mj-lt"/>
              </a:rPr>
              <a:t>sqft</a:t>
            </a:r>
            <a:r>
              <a:rPr lang="en-US" sz="2600" dirty="0" smtClean="0">
                <a:solidFill>
                  <a:schemeClr val="bg1"/>
                </a:solidFill>
                <a:latin typeface="+mj-lt"/>
              </a:rPr>
              <a:t> home /3 bedroom, 2 bathroom</a:t>
            </a:r>
          </a:p>
          <a:p>
            <a:pPr>
              <a:buNone/>
            </a:pPr>
            <a:endParaRPr lang="en-US" altLang="en-US" sz="2400" b="1" dirty="0"/>
          </a:p>
          <a:p>
            <a:endParaRPr lang="en-US" sz="24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865" y="1544795"/>
            <a:ext cx="4486219" cy="30572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3370" y="1547657"/>
            <a:ext cx="4365114" cy="3054361"/>
          </a:xfrm>
          <a:prstGeom prst="rect">
            <a:avLst/>
          </a:prstGeom>
        </p:spPr>
      </p:pic>
      <p:sp>
        <p:nvSpPr>
          <p:cNvPr id="6" name="Content Placeholder 5"/>
          <p:cNvSpPr txBox="1">
            <a:spLocks/>
          </p:cNvSpPr>
          <p:nvPr/>
        </p:nvSpPr>
        <p:spPr>
          <a:xfrm>
            <a:off x="7926037" y="1252606"/>
            <a:ext cx="2550456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AFTER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2319436" y="1219872"/>
            <a:ext cx="2550456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BEFORE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9066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7F1BDA5E-0DCA-40CA-A23E-CD7D27171361}"/>
              </a:ext>
            </a:extLst>
          </p:cNvPr>
          <p:cNvSpPr txBox="1">
            <a:spLocks/>
          </p:cNvSpPr>
          <p:nvPr/>
        </p:nvSpPr>
        <p:spPr>
          <a:xfrm>
            <a:off x="921327" y="454025"/>
            <a:ext cx="10544848" cy="1320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lvl="0" indent="-228600">
              <a:spcBef>
                <a:spcPts val="1000"/>
              </a:spcBef>
            </a:pPr>
            <a:r>
              <a:rPr lang="en-US" dirty="0" smtClean="0">
                <a:solidFill>
                  <a:schemeClr val="bg1"/>
                </a:solidFill>
              </a:rPr>
              <a:t>Down Payment Assistance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950575" y="1317626"/>
            <a:ext cx="10515600" cy="484303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600" dirty="0" smtClean="0">
                <a:solidFill>
                  <a:schemeClr val="bg1"/>
                </a:solidFill>
                <a:latin typeface="+mj-lt"/>
              </a:rPr>
              <a:t>The City of Little Rock has allocated funds to assist low and moderate-income first time homebuyers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 smtClean="0">
                <a:solidFill>
                  <a:schemeClr val="bg1"/>
                </a:solidFill>
                <a:latin typeface="+mj-lt"/>
              </a:rPr>
              <a:t>The total of the down payment assistance from the City of Little Rock may not exceed six (6) percent of the purchase price, not to exceed $6,000.00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 smtClean="0">
                <a:solidFill>
                  <a:schemeClr val="bg1"/>
                </a:solidFill>
                <a:latin typeface="+mj-lt"/>
              </a:rPr>
              <a:t>Buyer must agree to own/occupy the property for a minimum of five (5) years (Affordability Period)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 smtClean="0">
                <a:solidFill>
                  <a:schemeClr val="bg1"/>
                </a:solidFill>
                <a:latin typeface="+mj-lt"/>
              </a:rPr>
              <a:t>Must serve as the homebuyers primary place of residence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 smtClean="0">
                <a:solidFill>
                  <a:schemeClr val="bg1"/>
                </a:solidFill>
                <a:latin typeface="+mj-lt"/>
              </a:rPr>
              <a:t>The loan is forgiven in equal monthly installments over a 60-month period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 smtClean="0">
                <a:solidFill>
                  <a:schemeClr val="bg1"/>
                </a:solidFill>
                <a:latin typeface="+mj-lt"/>
              </a:rPr>
              <a:t>Unit must pass inspection prior to approval of the assistance</a:t>
            </a:r>
          </a:p>
          <a:p>
            <a:pPr>
              <a:buNone/>
            </a:pPr>
            <a:endParaRPr lang="en-US" altLang="en-US" sz="2400" b="1" dirty="0"/>
          </a:p>
          <a:p>
            <a:endParaRPr lang="en-US" sz="24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5024" y="5471748"/>
            <a:ext cx="2511770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9079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7F1BDA5E-0DCA-40CA-A23E-CD7D27171361}"/>
              </a:ext>
            </a:extLst>
          </p:cNvPr>
          <p:cNvSpPr txBox="1">
            <a:spLocks/>
          </p:cNvSpPr>
          <p:nvPr/>
        </p:nvSpPr>
        <p:spPr>
          <a:xfrm>
            <a:off x="921327" y="454025"/>
            <a:ext cx="10544848" cy="1320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lvl="0" indent="-228600">
              <a:spcBef>
                <a:spcPts val="1000"/>
              </a:spcBef>
            </a:pPr>
            <a:r>
              <a:rPr lang="en-US" dirty="0" smtClean="0">
                <a:solidFill>
                  <a:schemeClr val="bg1"/>
                </a:solidFill>
              </a:rPr>
              <a:t>Down Payment Assistance – Checklist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190836" y="1317626"/>
            <a:ext cx="6275339" cy="484303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Provide the closing agent/title company – Contact Information (Phone#)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Notice to Homebuyer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Loan Estimate Form/Closing Disclosure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Uniform Residential Loan Application (1003)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Commitment Letter from Mortgagee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Verification of Employment/Income(current income/check stub) 2 consecutive months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Federal Tax returns with W-2’s for last two years (if applicable)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Real Estate Contract (executed copy)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Birth Certificate (if applicable)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Proof of Child support (if applicable)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Appraisal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Homebuyer Counseling Certificate -HUD-approved</a:t>
            </a:r>
          </a:p>
          <a:p>
            <a:pPr>
              <a:buNone/>
            </a:pPr>
            <a:endParaRPr lang="en-US" altLang="en-US" sz="1800" b="1" dirty="0">
              <a:latin typeface="+mj-lt"/>
            </a:endParaRPr>
          </a:p>
          <a:p>
            <a:endParaRPr lang="en-US" sz="1800" dirty="0" smtClean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64" y="1317626"/>
            <a:ext cx="4064615" cy="532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4881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7F1BDA5E-0DCA-40CA-A23E-CD7D27171361}"/>
              </a:ext>
            </a:extLst>
          </p:cNvPr>
          <p:cNvSpPr txBox="1">
            <a:spLocks/>
          </p:cNvSpPr>
          <p:nvPr/>
        </p:nvSpPr>
        <p:spPr>
          <a:xfrm>
            <a:off x="846281" y="574097"/>
            <a:ext cx="10544848" cy="1320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lvl="0" indent="-228600">
              <a:spcBef>
                <a:spcPts val="1000"/>
              </a:spcBef>
            </a:pPr>
            <a:r>
              <a:rPr lang="en-US" dirty="0" smtClean="0">
                <a:solidFill>
                  <a:schemeClr val="bg1"/>
                </a:solidFill>
              </a:rPr>
              <a:t>Down Payment Assistance </a:t>
            </a:r>
          </a:p>
          <a:p>
            <a:pPr marL="228600" lvl="0" indent="-228600">
              <a:spcBef>
                <a:spcPts val="1000"/>
              </a:spcBef>
            </a:pPr>
            <a:r>
              <a:rPr lang="en-US" dirty="0" smtClean="0">
                <a:solidFill>
                  <a:schemeClr val="bg1"/>
                </a:solidFill>
              </a:rPr>
              <a:t>Frequent Mistakes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921327" y="2296680"/>
            <a:ext cx="10394757" cy="2884919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600" dirty="0" smtClean="0">
                <a:solidFill>
                  <a:schemeClr val="bg1"/>
                </a:solidFill>
                <a:latin typeface="+mj-lt"/>
              </a:rPr>
              <a:t>Not providing a signed 1003 (loan application)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 smtClean="0">
                <a:solidFill>
                  <a:schemeClr val="bg1"/>
                </a:solidFill>
                <a:latin typeface="+mj-lt"/>
              </a:rPr>
              <a:t> Setting a closing without City’s approval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 smtClean="0">
                <a:solidFill>
                  <a:schemeClr val="bg1"/>
                </a:solidFill>
                <a:latin typeface="+mj-lt"/>
              </a:rPr>
              <a:t>Not ensuring Title Company is aware of City’s Guidelines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 smtClean="0">
                <a:solidFill>
                  <a:schemeClr val="bg1"/>
                </a:solidFill>
                <a:latin typeface="+mj-lt"/>
              </a:rPr>
              <a:t> Not providing most recent 2 consecutive months of income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 smtClean="0">
                <a:solidFill>
                  <a:schemeClr val="bg1"/>
                </a:solidFill>
                <a:latin typeface="+mj-lt"/>
              </a:rPr>
              <a:t>Communication is key</a:t>
            </a:r>
          </a:p>
          <a:p>
            <a:pPr>
              <a:buNone/>
            </a:pPr>
            <a:endParaRPr lang="en-US" altLang="en-US" sz="1800" b="1" dirty="0">
              <a:latin typeface="+mj-lt"/>
            </a:endParaRPr>
          </a:p>
          <a:p>
            <a:endParaRPr lang="en-US" sz="18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798517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7F1BDA5E-0DCA-40CA-A23E-CD7D27171361}"/>
              </a:ext>
            </a:extLst>
          </p:cNvPr>
          <p:cNvSpPr txBox="1">
            <a:spLocks/>
          </p:cNvSpPr>
          <p:nvPr/>
        </p:nvSpPr>
        <p:spPr>
          <a:xfrm>
            <a:off x="846281" y="574097"/>
            <a:ext cx="10544848" cy="1320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lvl="0" indent="-228600">
              <a:spcBef>
                <a:spcPts val="1000"/>
              </a:spcBef>
            </a:pPr>
            <a:r>
              <a:rPr lang="en-US" dirty="0" smtClean="0">
                <a:solidFill>
                  <a:schemeClr val="bg1"/>
                </a:solidFill>
              </a:rPr>
              <a:t>Tenant Based Rental Assistance (TBRA)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996372" y="1760971"/>
            <a:ext cx="10394757" cy="2884919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600" dirty="0" smtClean="0">
                <a:solidFill>
                  <a:schemeClr val="bg1"/>
                </a:solidFill>
                <a:latin typeface="+mj-lt"/>
              </a:rPr>
              <a:t>Eligible Activities &amp; Costs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600" dirty="0" smtClean="0">
                <a:solidFill>
                  <a:schemeClr val="bg1"/>
                </a:solidFill>
                <a:latin typeface="+mj-lt"/>
              </a:rPr>
              <a:t>Rental assistance to help pay the cost of monthly rent and utility costs for up to 24 months.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600" dirty="0" smtClean="0">
                <a:solidFill>
                  <a:schemeClr val="bg1"/>
                </a:solidFill>
                <a:latin typeface="+mj-lt"/>
              </a:rPr>
              <a:t>The amount of HOME funds provided for a security deposit may not exceed the equivalent of two month’s rent for the unit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600" dirty="0" smtClean="0">
                <a:solidFill>
                  <a:schemeClr val="bg1"/>
                </a:solidFill>
                <a:latin typeface="+mj-lt"/>
              </a:rPr>
              <a:t>Utility deposit assistance must be in conjunction with rental assistance and security deposit assistance.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600" dirty="0" smtClean="0">
                <a:solidFill>
                  <a:schemeClr val="bg1"/>
                </a:solidFill>
                <a:latin typeface="+mj-lt"/>
              </a:rPr>
              <a:t>Eligible administrative costs include reasonable costs of overall program management, coordination, monitoring, and evaluation.</a:t>
            </a:r>
          </a:p>
          <a:p>
            <a:pPr>
              <a:buNone/>
            </a:pPr>
            <a:endParaRPr lang="en-US" altLang="en-US" sz="1800" b="1" dirty="0">
              <a:latin typeface="+mj-lt"/>
            </a:endParaRPr>
          </a:p>
          <a:p>
            <a:endParaRPr lang="en-US" sz="18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609612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7F1BDA5E-0DCA-40CA-A23E-CD7D27171361}"/>
              </a:ext>
            </a:extLst>
          </p:cNvPr>
          <p:cNvSpPr txBox="1">
            <a:spLocks/>
          </p:cNvSpPr>
          <p:nvPr/>
        </p:nvSpPr>
        <p:spPr>
          <a:xfrm>
            <a:off x="846281" y="574097"/>
            <a:ext cx="10544848" cy="1320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lvl="0" indent="-228600">
              <a:spcBef>
                <a:spcPts val="1000"/>
              </a:spcBef>
            </a:pPr>
            <a:r>
              <a:rPr lang="en-US" dirty="0" smtClean="0">
                <a:solidFill>
                  <a:schemeClr val="bg1"/>
                </a:solidFill>
              </a:rPr>
              <a:t>Tenant Based Rental Assistance (TBRA)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996372" y="1760971"/>
            <a:ext cx="10394757" cy="2884919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600" dirty="0" smtClean="0">
                <a:solidFill>
                  <a:schemeClr val="bg1"/>
                </a:solidFill>
                <a:latin typeface="+mj-lt"/>
              </a:rPr>
              <a:t>Ineligible Activities &amp; Costs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600" dirty="0" smtClean="0">
                <a:solidFill>
                  <a:schemeClr val="bg1"/>
                </a:solidFill>
                <a:latin typeface="+mj-lt"/>
              </a:rPr>
              <a:t>To make commitments to specific owners for specific projects. Tenants must be free to use the assistance in any eligible unit.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600" dirty="0" smtClean="0">
                <a:solidFill>
                  <a:schemeClr val="bg1"/>
                </a:solidFill>
                <a:latin typeface="+mj-lt"/>
              </a:rPr>
              <a:t>To prevent displacement of or provide relocation assistance to tenants as a result of activities other than the HOME Program.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600" dirty="0" smtClean="0">
                <a:solidFill>
                  <a:schemeClr val="bg1"/>
                </a:solidFill>
                <a:latin typeface="+mj-lt"/>
              </a:rPr>
              <a:t>To provide TBRA to homeless persons for overnight or temporary shelter.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600" dirty="0" smtClean="0">
                <a:solidFill>
                  <a:schemeClr val="bg1"/>
                </a:solidFill>
                <a:latin typeface="+mj-lt"/>
              </a:rPr>
              <a:t>To provide assistance for more than 24 months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600" dirty="0" smtClean="0">
                <a:solidFill>
                  <a:schemeClr val="bg1"/>
                </a:solidFill>
                <a:latin typeface="+mj-lt"/>
              </a:rPr>
              <a:t>To duplicate existing rental assistance programs that already reduce the tenant’s rent payment to 30 percent of income.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600" dirty="0" smtClean="0">
                <a:solidFill>
                  <a:schemeClr val="bg1"/>
                </a:solidFill>
                <a:latin typeface="+mj-lt"/>
              </a:rPr>
              <a:t>To provide assistance outside of our City limits</a:t>
            </a:r>
          </a:p>
          <a:p>
            <a:pPr>
              <a:buNone/>
            </a:pPr>
            <a:endParaRPr lang="en-US" altLang="en-US" sz="1800" b="1" dirty="0">
              <a:latin typeface="+mj-lt"/>
            </a:endParaRPr>
          </a:p>
          <a:p>
            <a:endParaRPr lang="en-US" sz="18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224961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7F1BDA5E-0DCA-40CA-A23E-CD7D27171361}"/>
              </a:ext>
            </a:extLst>
          </p:cNvPr>
          <p:cNvSpPr txBox="1">
            <a:spLocks/>
          </p:cNvSpPr>
          <p:nvPr/>
        </p:nvSpPr>
        <p:spPr>
          <a:xfrm>
            <a:off x="846281" y="574097"/>
            <a:ext cx="10544848" cy="1320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lvl="0" indent="-228600">
              <a:spcBef>
                <a:spcPts val="1000"/>
              </a:spcBef>
            </a:pPr>
            <a:r>
              <a:rPr lang="en-US" dirty="0" smtClean="0">
                <a:solidFill>
                  <a:schemeClr val="bg1"/>
                </a:solidFill>
              </a:rPr>
              <a:t>Tenant Based Rental Assistance (TBRA)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959426" y="1539299"/>
            <a:ext cx="10835410" cy="2884919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600" dirty="0" smtClean="0">
                <a:solidFill>
                  <a:schemeClr val="bg1"/>
                </a:solidFill>
                <a:latin typeface="+mj-lt"/>
              </a:rPr>
              <a:t>Quick Tips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600" dirty="0" smtClean="0">
                <a:solidFill>
                  <a:schemeClr val="bg1"/>
                </a:solidFill>
                <a:latin typeface="+mj-lt"/>
              </a:rPr>
              <a:t>Programs must have a written selection policy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600" dirty="0" smtClean="0">
                <a:solidFill>
                  <a:schemeClr val="bg1"/>
                </a:solidFill>
                <a:latin typeface="+mj-lt"/>
              </a:rPr>
              <a:t>Unit must comply with all Housing Quality Standards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600" dirty="0" smtClean="0">
                <a:solidFill>
                  <a:schemeClr val="bg1"/>
                </a:solidFill>
                <a:latin typeface="+mj-lt"/>
              </a:rPr>
              <a:t>Unit must be Rent Reasonable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600" dirty="0" smtClean="0">
                <a:solidFill>
                  <a:schemeClr val="bg1"/>
                </a:solidFill>
                <a:latin typeface="+mj-lt"/>
              </a:rPr>
              <a:t>Unit must not exceed HUD’s maximum rents for the HOME Program(City of Little Rock uses FMR)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600" dirty="0" smtClean="0">
                <a:solidFill>
                  <a:schemeClr val="bg1"/>
                </a:solidFill>
                <a:latin typeface="+mj-lt"/>
              </a:rPr>
              <a:t>Program must provide a rental assistance Contract with the lessee and/or owner of the unit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600" dirty="0" smtClean="0">
                <a:solidFill>
                  <a:schemeClr val="bg1"/>
                </a:solidFill>
                <a:latin typeface="+mj-lt"/>
              </a:rPr>
              <a:t>Household annual income must not exceed 80% of the area median income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600" dirty="0" smtClean="0">
                <a:solidFill>
                  <a:schemeClr val="bg1"/>
                </a:solidFill>
                <a:latin typeface="+mj-lt"/>
              </a:rPr>
              <a:t>Up to 100% subsidy for housing costs may be provided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600" dirty="0" smtClean="0">
                <a:solidFill>
                  <a:schemeClr val="bg1"/>
                </a:solidFill>
                <a:latin typeface="+mj-lt"/>
              </a:rPr>
              <a:t>Unit must pass HQS inspection –Must inspect annually if still under contract</a:t>
            </a:r>
          </a:p>
          <a:p>
            <a:pPr>
              <a:buNone/>
            </a:pPr>
            <a:endParaRPr lang="en-US" altLang="en-US" sz="1800" b="1" dirty="0">
              <a:latin typeface="+mj-lt"/>
            </a:endParaRPr>
          </a:p>
          <a:p>
            <a:endParaRPr lang="en-US" sz="18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97060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8428D2-0174-4335-AD97-F38E13174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Speakers</a:t>
            </a:r>
            <a:endParaRPr lang="en-US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xmlns="" id="{C09E212C-8F19-4660-82B6-5313FE4D56C3}"/>
              </a:ext>
            </a:extLst>
          </p:cNvPr>
          <p:cNvSpPr txBox="1">
            <a:spLocks/>
          </p:cNvSpPr>
          <p:nvPr/>
        </p:nvSpPr>
        <p:spPr>
          <a:xfrm>
            <a:off x="1445944" y="2292383"/>
            <a:ext cx="4512988" cy="33179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Kevin Howard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Director of Housing &amp; Neighborhood Programs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City of Little Rock, AR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82327" y="2200019"/>
            <a:ext cx="533861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j-lt"/>
              </a:rPr>
              <a:t>Darwin Wade</a:t>
            </a:r>
          </a:p>
          <a:p>
            <a:r>
              <a:rPr lang="en-US" sz="2800" dirty="0">
                <a:solidFill>
                  <a:schemeClr val="bg1"/>
                </a:solidFill>
                <a:latin typeface="+mj-lt"/>
              </a:rPr>
              <a:t>Area Redevelopment Manager </a:t>
            </a:r>
          </a:p>
          <a:p>
            <a:r>
              <a:rPr lang="en-US" sz="2800" dirty="0">
                <a:solidFill>
                  <a:schemeClr val="bg1"/>
                </a:solidFill>
                <a:latin typeface="+mj-lt"/>
              </a:rPr>
              <a:t>Housing &amp; Neighborhood Revitalization</a:t>
            </a:r>
          </a:p>
          <a:p>
            <a:r>
              <a:rPr lang="en-US" sz="2800" dirty="0">
                <a:solidFill>
                  <a:schemeClr val="bg1"/>
                </a:solidFill>
                <a:latin typeface="+mj-lt"/>
              </a:rPr>
              <a:t>City of Dallas, TX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5944" y="4224270"/>
            <a:ext cx="1915442" cy="138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1988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7F1BDA5E-0DCA-40CA-A23E-CD7D27171361}"/>
              </a:ext>
            </a:extLst>
          </p:cNvPr>
          <p:cNvSpPr txBox="1">
            <a:spLocks/>
          </p:cNvSpPr>
          <p:nvPr/>
        </p:nvSpPr>
        <p:spPr>
          <a:xfrm>
            <a:off x="846281" y="574097"/>
            <a:ext cx="10544848" cy="1320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lvl="0" indent="-228600">
              <a:spcBef>
                <a:spcPts val="1000"/>
              </a:spcBef>
            </a:pPr>
            <a:r>
              <a:rPr lang="en-US" dirty="0" smtClean="0">
                <a:solidFill>
                  <a:schemeClr val="bg1"/>
                </a:solidFill>
              </a:rPr>
              <a:t>Questions???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01000" y="3525118"/>
            <a:ext cx="3871000" cy="288491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altLang="en-US" sz="2400" b="1" dirty="0" smtClean="0">
                <a:solidFill>
                  <a:schemeClr val="bg1"/>
                </a:solidFill>
                <a:latin typeface="+mj-lt"/>
              </a:rPr>
              <a:t>Kevin Howard </a:t>
            </a:r>
          </a:p>
          <a:p>
            <a:pPr>
              <a:buNone/>
            </a:pPr>
            <a:r>
              <a:rPr lang="en-US" altLang="en-US" sz="2400" b="1" dirty="0" smtClean="0">
                <a:solidFill>
                  <a:schemeClr val="bg1"/>
                </a:solidFill>
                <a:latin typeface="+mj-lt"/>
              </a:rPr>
              <a:t>City of Little Rock</a:t>
            </a:r>
          </a:p>
          <a:p>
            <a:pPr>
              <a:buNone/>
            </a:pPr>
            <a:r>
              <a:rPr lang="en-US" altLang="en-US" sz="2400" b="1" dirty="0" smtClean="0">
                <a:solidFill>
                  <a:schemeClr val="bg1"/>
                </a:solidFill>
                <a:latin typeface="+mj-lt"/>
              </a:rPr>
              <a:t>500 W. Markham, Suite 120W</a:t>
            </a:r>
          </a:p>
          <a:p>
            <a:pPr>
              <a:buNone/>
            </a:pPr>
            <a:r>
              <a:rPr lang="en-US" altLang="en-US" sz="2400" b="1" dirty="0" smtClean="0">
                <a:solidFill>
                  <a:schemeClr val="bg1"/>
                </a:solidFill>
                <a:latin typeface="+mj-lt"/>
              </a:rPr>
              <a:t>Little Rock, AR 72201</a:t>
            </a:r>
          </a:p>
          <a:p>
            <a:pPr>
              <a:buNone/>
            </a:pPr>
            <a:r>
              <a:rPr lang="en-US" altLang="en-US" sz="2400" b="1" dirty="0" smtClean="0">
                <a:solidFill>
                  <a:schemeClr val="bg1"/>
                </a:solidFill>
                <a:latin typeface="+mj-lt"/>
              </a:rPr>
              <a:t>501-371-6825</a:t>
            </a:r>
            <a:endParaRPr lang="en-US" altLang="en-US" sz="2400" b="1" dirty="0">
              <a:solidFill>
                <a:schemeClr val="bg1"/>
              </a:solidFill>
              <a:latin typeface="+mj-lt"/>
            </a:endParaRPr>
          </a:p>
          <a:p>
            <a:endParaRPr lang="en-US" sz="1800" dirty="0" smtClean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7309" y="1583597"/>
            <a:ext cx="2859272" cy="1603387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7328091" y="3525118"/>
            <a:ext cx="3871000" cy="28849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66451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8428D2-0174-4335-AD97-F38E13174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The City of Little Rock - Demographics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500" b="1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Little Rock </a:t>
            </a:r>
            <a:endParaRPr lang="en-US" sz="3500" b="1" dirty="0" smtClean="0">
              <a:solidFill>
                <a:schemeClr val="bg1"/>
              </a:solidFill>
              <a:latin typeface="+mj-lt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b="1" dirty="0" smtClean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The capital city of Arkansas is also the state’s largest municipality, with over 202,000 people calling it home. The City is divided into 7 Wards. </a:t>
            </a:r>
          </a:p>
          <a:p>
            <a:pPr marL="0" indent="0">
              <a:spcBef>
                <a:spcPts val="600"/>
              </a:spcBef>
              <a:buNone/>
            </a:pPr>
            <a:endParaRPr lang="en-US" b="1" dirty="0">
              <a:solidFill>
                <a:schemeClr val="bg1"/>
              </a:solidFill>
              <a:latin typeface="+mj-lt"/>
              <a:cs typeface="Calibri" panose="020F050202020403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Demographics of the City of Little Rock: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Racial Make up – White 45.5%, African American 41.9%, Asian 3.1%, Hispanic 7.5%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Housing – Owner Occupied Housing Rate 54%, Median Value -$200,000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Rental </a:t>
            </a:r>
            <a:r>
              <a:rPr lang="en-US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Units Rate 46% Average Rent - $900 per month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Median Household Income - $53,630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Persons in Poverty – 15.3%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Land Square Miles – 120 </a:t>
            </a:r>
          </a:p>
          <a:p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1224" y="467635"/>
            <a:ext cx="1066892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7697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7F1BDA5E-0DCA-40CA-A23E-CD7D27171361}"/>
              </a:ext>
            </a:extLst>
          </p:cNvPr>
          <p:cNvSpPr txBox="1">
            <a:spLocks/>
          </p:cNvSpPr>
          <p:nvPr/>
        </p:nvSpPr>
        <p:spPr>
          <a:xfrm>
            <a:off x="908243" y="647989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lvl="0" indent="-228600">
              <a:spcBef>
                <a:spcPts val="1000"/>
              </a:spcBef>
            </a:pPr>
            <a:r>
              <a:rPr lang="en-US" b="1" dirty="0" smtClean="0">
                <a:solidFill>
                  <a:schemeClr val="bg1"/>
                </a:solidFill>
              </a:rPr>
              <a:t>Little Rock Historical Uses of Funds</a:t>
            </a:r>
            <a:endParaRPr lang="en-US" b="1" dirty="0">
              <a:solidFill>
                <a:schemeClr val="bg1"/>
              </a:solidFill>
            </a:endParaRPr>
          </a:p>
          <a:p>
            <a:pPr marL="228600" lvl="0" indent="-228600">
              <a:spcBef>
                <a:spcPts val="1000"/>
              </a:spcBef>
            </a:pPr>
            <a:r>
              <a:rPr lang="en-US" altLang="en-US" sz="2800" b="1" dirty="0" smtClean="0">
                <a:solidFill>
                  <a:prstClr val="white"/>
                </a:solidFill>
                <a:ea typeface="+mn-ea"/>
                <a:cs typeface="+mn-cs"/>
              </a:rPr>
              <a:t>HOME </a:t>
            </a:r>
            <a:r>
              <a:rPr lang="en-US" altLang="en-US" sz="2800" b="1" dirty="0">
                <a:solidFill>
                  <a:prstClr val="white"/>
                </a:solidFill>
                <a:ea typeface="+mn-ea"/>
                <a:cs typeface="+mn-cs"/>
              </a:rPr>
              <a:t>INVESTMENT PARTNERSHIP PROGRAM (HOME)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altLang="en-US" sz="1400" b="1" dirty="0">
                <a:solidFill>
                  <a:schemeClr val="bg1"/>
                </a:solidFill>
                <a:latin typeface="+mj-lt"/>
              </a:rPr>
              <a:t>	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 b="1" dirty="0">
                <a:solidFill>
                  <a:schemeClr val="bg1"/>
                </a:solidFill>
                <a:latin typeface="+mj-lt"/>
              </a:rPr>
              <a:t>NEW </a:t>
            </a:r>
            <a:r>
              <a:rPr lang="en-US" altLang="en-US" b="1" dirty="0" smtClean="0">
                <a:solidFill>
                  <a:schemeClr val="bg1"/>
                </a:solidFill>
                <a:latin typeface="+mj-lt"/>
              </a:rPr>
              <a:t>CONSTRUCTION – SINGLE FAMILY</a:t>
            </a:r>
            <a:endParaRPr lang="en-US" altLang="en-US" b="1" dirty="0">
              <a:solidFill>
                <a:schemeClr val="bg1"/>
              </a:solidFill>
              <a:latin typeface="+mj-lt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 b="1" dirty="0">
                <a:solidFill>
                  <a:schemeClr val="bg1"/>
                </a:solidFill>
                <a:latin typeface="+mj-lt"/>
              </a:rPr>
              <a:t>SUBSTANTIAL AND MODERATE </a:t>
            </a:r>
            <a:r>
              <a:rPr lang="en-US" altLang="en-US" b="1" dirty="0" smtClean="0">
                <a:solidFill>
                  <a:schemeClr val="bg1"/>
                </a:solidFill>
                <a:latin typeface="+mj-lt"/>
              </a:rPr>
              <a:t>REHABILITATION – OWNER OCCUPIED</a:t>
            </a:r>
            <a:endParaRPr lang="en-US" altLang="en-US" b="1" dirty="0">
              <a:solidFill>
                <a:schemeClr val="bg1"/>
              </a:solidFill>
              <a:latin typeface="+mj-lt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 b="1" dirty="0">
                <a:solidFill>
                  <a:schemeClr val="bg1"/>
                </a:solidFill>
                <a:latin typeface="+mj-lt"/>
              </a:rPr>
              <a:t>FIRST-TIME HOMEBUYER ASSISTANCE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 b="1" dirty="0">
                <a:solidFill>
                  <a:schemeClr val="bg1"/>
                </a:solidFill>
                <a:latin typeface="+mj-lt"/>
              </a:rPr>
              <a:t>CHDO SET-ASIDE (15%)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 b="1" dirty="0">
                <a:solidFill>
                  <a:schemeClr val="bg1"/>
                </a:solidFill>
                <a:latin typeface="+mj-lt"/>
              </a:rPr>
              <a:t>HOME ADMINISTRATION (10%)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 b="1" dirty="0">
                <a:solidFill>
                  <a:schemeClr val="bg1"/>
                </a:solidFill>
                <a:latin typeface="+mj-lt"/>
              </a:rPr>
              <a:t>CHDO OPERATING (5%)</a:t>
            </a:r>
          </a:p>
          <a:p>
            <a:pPr>
              <a:buNone/>
            </a:pPr>
            <a:endParaRPr lang="en-US" altLang="en-US" b="1" dirty="0"/>
          </a:p>
          <a:p>
            <a:pPr>
              <a:buNone/>
            </a:pPr>
            <a:endParaRPr lang="en-US" altLang="en-US" sz="1200" b="1" dirty="0"/>
          </a:p>
          <a:p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3951" y="190749"/>
            <a:ext cx="1066892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258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7F1BDA5E-0DCA-40CA-A23E-CD7D27171361}"/>
              </a:ext>
            </a:extLst>
          </p:cNvPr>
          <p:cNvSpPr txBox="1">
            <a:spLocks/>
          </p:cNvSpPr>
          <p:nvPr/>
        </p:nvSpPr>
        <p:spPr>
          <a:xfrm>
            <a:off x="908243" y="647989"/>
            <a:ext cx="10544848" cy="1320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lvl="0" indent="-228600">
              <a:spcBef>
                <a:spcPts val="1000"/>
              </a:spcBef>
            </a:pPr>
            <a:r>
              <a:rPr lang="en-US" b="1" dirty="0" smtClean="0">
                <a:solidFill>
                  <a:schemeClr val="bg1"/>
                </a:solidFill>
              </a:rPr>
              <a:t>Little Rock </a:t>
            </a:r>
            <a:r>
              <a:rPr lang="en-US" b="1" dirty="0" smtClean="0">
                <a:solidFill>
                  <a:schemeClr val="bg1"/>
                </a:solidFill>
              </a:rPr>
              <a:t>Current </a:t>
            </a:r>
            <a:r>
              <a:rPr lang="en-US" b="1" dirty="0" smtClean="0">
                <a:solidFill>
                  <a:schemeClr val="bg1"/>
                </a:solidFill>
              </a:rPr>
              <a:t>Uses </a:t>
            </a:r>
            <a:r>
              <a:rPr lang="en-US" b="1" dirty="0" smtClean="0">
                <a:solidFill>
                  <a:schemeClr val="bg1"/>
                </a:solidFill>
              </a:rPr>
              <a:t>of Funds -Strategies</a:t>
            </a:r>
            <a:endParaRPr lang="en-US" b="1" dirty="0">
              <a:solidFill>
                <a:schemeClr val="bg1"/>
              </a:solidFill>
            </a:endParaRPr>
          </a:p>
          <a:p>
            <a:pPr marL="228600" lvl="0" indent="-228600">
              <a:spcBef>
                <a:spcPts val="1000"/>
              </a:spcBef>
            </a:pPr>
            <a:r>
              <a:rPr lang="en-US" altLang="en-US" sz="2800" b="1" dirty="0" smtClean="0">
                <a:solidFill>
                  <a:prstClr val="white"/>
                </a:solidFill>
                <a:ea typeface="+mn-ea"/>
                <a:cs typeface="+mn-cs"/>
              </a:rPr>
              <a:t>HOME </a:t>
            </a:r>
            <a:r>
              <a:rPr lang="en-US" altLang="en-US" sz="2800" b="1" dirty="0">
                <a:solidFill>
                  <a:prstClr val="white"/>
                </a:solidFill>
                <a:ea typeface="+mn-ea"/>
                <a:cs typeface="+mn-cs"/>
              </a:rPr>
              <a:t>INVESTMENT PARTNERSHIP PROGRAM (HOME)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altLang="en-US" sz="1400" b="1" dirty="0">
                <a:solidFill>
                  <a:schemeClr val="bg1"/>
                </a:solidFill>
                <a:latin typeface="+mj-lt"/>
              </a:rPr>
              <a:t>	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 sz="2600" b="1" dirty="0" smtClean="0">
                <a:solidFill>
                  <a:schemeClr val="bg1"/>
                </a:solidFill>
                <a:latin typeface="+mj-lt"/>
              </a:rPr>
              <a:t>NEW </a:t>
            </a:r>
            <a:r>
              <a:rPr lang="en-US" altLang="en-US" sz="2600" b="1" dirty="0" smtClean="0">
                <a:solidFill>
                  <a:schemeClr val="bg1"/>
                </a:solidFill>
                <a:latin typeface="+mj-lt"/>
              </a:rPr>
              <a:t>CONSTRUCTION – SINGLE FAMILY</a:t>
            </a:r>
            <a:endParaRPr lang="en-US" altLang="en-US" sz="2600" b="1" dirty="0" smtClean="0">
              <a:solidFill>
                <a:schemeClr val="bg1"/>
              </a:solidFill>
              <a:latin typeface="+mj-lt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 sz="2600" b="1" dirty="0" smtClean="0">
                <a:solidFill>
                  <a:schemeClr val="bg1"/>
                </a:solidFill>
                <a:latin typeface="+mj-lt"/>
              </a:rPr>
              <a:t>ACQUISITION/REHAB – SINGLE FAMILY</a:t>
            </a:r>
            <a:endParaRPr lang="en-US" altLang="en-US" sz="2600" b="1" dirty="0" smtClean="0">
              <a:solidFill>
                <a:schemeClr val="bg1"/>
              </a:solidFill>
              <a:latin typeface="+mj-lt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 sz="2600" b="1" dirty="0" smtClean="0">
                <a:solidFill>
                  <a:schemeClr val="bg1"/>
                </a:solidFill>
                <a:latin typeface="+mj-lt"/>
              </a:rPr>
              <a:t>DOWN PAYMENT ASSISTANCE  PROGRAM (DPA)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 sz="2600" b="1" dirty="0" smtClean="0">
                <a:solidFill>
                  <a:schemeClr val="bg1"/>
                </a:solidFill>
                <a:latin typeface="+mj-lt"/>
              </a:rPr>
              <a:t>CHDO SET-ASIDE (15%)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 sz="2600" b="1" dirty="0" smtClean="0">
                <a:solidFill>
                  <a:schemeClr val="bg1"/>
                </a:solidFill>
                <a:latin typeface="+mj-lt"/>
              </a:rPr>
              <a:t>HOME ADMINISTRATION (10%)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 sz="2600" b="1" dirty="0" smtClean="0">
                <a:solidFill>
                  <a:schemeClr val="bg1"/>
                </a:solidFill>
                <a:latin typeface="+mj-lt"/>
              </a:rPr>
              <a:t>TENANT BASE RENTAL ASSISTANCE (TBRA)</a:t>
            </a:r>
          </a:p>
          <a:p>
            <a:pPr>
              <a:buNone/>
            </a:pPr>
            <a:endParaRPr lang="en-US" altLang="en-US" b="1" dirty="0"/>
          </a:p>
          <a:p>
            <a:pPr>
              <a:buNone/>
            </a:pPr>
            <a:endParaRPr lang="en-US" altLang="en-US" sz="1200" b="1" dirty="0"/>
          </a:p>
          <a:p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0354" y="190749"/>
            <a:ext cx="1066892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364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7F1BDA5E-0DCA-40CA-A23E-CD7D27171361}"/>
              </a:ext>
            </a:extLst>
          </p:cNvPr>
          <p:cNvSpPr txBox="1">
            <a:spLocks/>
          </p:cNvSpPr>
          <p:nvPr/>
        </p:nvSpPr>
        <p:spPr>
          <a:xfrm>
            <a:off x="810491" y="454025"/>
            <a:ext cx="10544848" cy="1320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lvl="0" indent="-228600">
              <a:spcBef>
                <a:spcPts val="1000"/>
              </a:spcBef>
            </a:pPr>
            <a:r>
              <a:rPr lang="en-US" dirty="0" smtClean="0">
                <a:solidFill>
                  <a:schemeClr val="bg1"/>
                </a:solidFill>
              </a:rPr>
              <a:t>New Construction – Single Family Unit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10491" y="1114425"/>
            <a:ext cx="10515600" cy="4843030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Projects MUST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Meet all applicable State and local codes, ordinances, and zoning requirements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Mitigate the impact of potential disasters (Environmental Review must be completed prior to any HUD funds being disbursed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Written Cost estimates, construction contracts and documents (Ensure cost are reasonable). The City uses Housing Developer Pro software.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Complete Housing Inspection  </a:t>
            </a:r>
          </a:p>
          <a:p>
            <a:pPr lvl="0">
              <a:buClr>
                <a:srgbClr val="5FCBEF"/>
              </a:buClr>
            </a:pPr>
            <a:r>
              <a:rPr lang="en-US" sz="2400" dirty="0" smtClean="0">
                <a:solidFill>
                  <a:schemeClr val="bg1"/>
                </a:solidFill>
              </a:rPr>
              <a:t>Contractor </a:t>
            </a:r>
            <a:r>
              <a:rPr lang="en-US" sz="2400" dirty="0" smtClean="0">
                <a:solidFill>
                  <a:schemeClr val="bg1"/>
                </a:solidFill>
              </a:rPr>
              <a:t>MUST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Obtain a Bid Bond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Obtain a Payment &amp; Performance Bond (full amount of contract)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Must </a:t>
            </a:r>
            <a:r>
              <a:rPr lang="en-US" u="sng" dirty="0" smtClean="0">
                <a:solidFill>
                  <a:schemeClr val="bg1"/>
                </a:solidFill>
              </a:rPr>
              <a:t>not</a:t>
            </a:r>
            <a:r>
              <a:rPr lang="en-US" dirty="0" smtClean="0">
                <a:solidFill>
                  <a:schemeClr val="bg1"/>
                </a:solidFill>
              </a:rPr>
              <a:t> be disbarred from receiving federal awards ( Check SAM.gov 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Have State Business License 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n-US" altLang="en-US" sz="2400" b="1" dirty="0"/>
          </a:p>
          <a:p>
            <a:pPr>
              <a:buNone/>
            </a:pPr>
            <a:endParaRPr lang="en-US" altLang="en-US" sz="2400" b="1" dirty="0"/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070678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7F1BDA5E-0DCA-40CA-A23E-CD7D27171361}"/>
              </a:ext>
            </a:extLst>
          </p:cNvPr>
          <p:cNvSpPr txBox="1">
            <a:spLocks/>
          </p:cNvSpPr>
          <p:nvPr/>
        </p:nvSpPr>
        <p:spPr>
          <a:xfrm>
            <a:off x="810491" y="454025"/>
            <a:ext cx="10544848" cy="1320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lvl="0" indent="-228600">
              <a:spcBef>
                <a:spcPts val="1000"/>
              </a:spcBef>
            </a:pPr>
            <a:r>
              <a:rPr lang="en-US" dirty="0" smtClean="0">
                <a:solidFill>
                  <a:schemeClr val="bg1"/>
                </a:solidFill>
              </a:rPr>
              <a:t>New Construction – Single Family Unit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10491" y="1114425"/>
            <a:ext cx="10515600" cy="484303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Qualifications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/>
                </a:solidFill>
              </a:rPr>
              <a:t>Must </a:t>
            </a:r>
            <a:r>
              <a:rPr lang="en-US" sz="2000" u="sng" dirty="0" smtClean="0">
                <a:solidFill>
                  <a:schemeClr val="bg1"/>
                </a:solidFill>
              </a:rPr>
              <a:t>not</a:t>
            </a:r>
            <a:r>
              <a:rPr lang="en-US" sz="2000" dirty="0" smtClean="0">
                <a:solidFill>
                  <a:schemeClr val="bg1"/>
                </a:solidFill>
              </a:rPr>
              <a:t> exceed FY 22 Maximum HOME Purchase Price set by HUD. (Central Arkansas $251,000 for 1 unit)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/>
                </a:solidFill>
              </a:rPr>
              <a:t>Unit must be in the PJ’s jurisdiction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/>
                </a:solidFill>
              </a:rPr>
              <a:t>Homebuyer must </a:t>
            </a:r>
            <a:r>
              <a:rPr lang="en-US" sz="2000" u="sng" dirty="0" smtClean="0">
                <a:solidFill>
                  <a:schemeClr val="bg1"/>
                </a:solidFill>
              </a:rPr>
              <a:t>not </a:t>
            </a:r>
            <a:r>
              <a:rPr lang="en-US" sz="2000" dirty="0" smtClean="0">
                <a:solidFill>
                  <a:schemeClr val="bg1"/>
                </a:solidFill>
              </a:rPr>
              <a:t>exceed income limits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/>
                </a:solidFill>
              </a:rPr>
              <a:t>Must be principal residence of the homebuyer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/>
                </a:solidFill>
              </a:rPr>
              <a:t>Must establish the resale or recapture requirements in accordance with </a:t>
            </a:r>
            <a:r>
              <a:rPr lang="en-US" sz="2000" dirty="0" err="1" smtClean="0">
                <a:solidFill>
                  <a:schemeClr val="bg1"/>
                </a:solidFill>
              </a:rPr>
              <a:t>ConPlan</a:t>
            </a:r>
            <a:endParaRPr lang="en-US" sz="2000" dirty="0" smtClean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/>
                </a:solidFill>
              </a:rPr>
              <a:t>Must meet affordability period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/>
                </a:solidFill>
              </a:rPr>
              <a:t>Best Practice: The City of LR uses the method that reduces the HOME investment amount to be recaptured on a prorated basis for the time the homeowner has owned and occupied the housing measured against the required affordability period.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20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n-US" altLang="en-US" sz="2000" b="1" dirty="0"/>
          </a:p>
          <a:p>
            <a:pPr>
              <a:buNone/>
            </a:pPr>
            <a:endParaRPr lang="en-US" altLang="en-US" sz="2400" b="1" dirty="0"/>
          </a:p>
          <a:p>
            <a:endParaRPr lang="en-US" sz="24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423" y="4887514"/>
            <a:ext cx="5157663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13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7F1BDA5E-0DCA-40CA-A23E-CD7D27171361}"/>
              </a:ext>
            </a:extLst>
          </p:cNvPr>
          <p:cNvSpPr txBox="1">
            <a:spLocks/>
          </p:cNvSpPr>
          <p:nvPr/>
        </p:nvSpPr>
        <p:spPr>
          <a:xfrm>
            <a:off x="810491" y="454025"/>
            <a:ext cx="10544848" cy="1320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lvl="0" indent="-228600">
              <a:spcBef>
                <a:spcPts val="1000"/>
              </a:spcBef>
            </a:pPr>
            <a:r>
              <a:rPr lang="en-US" dirty="0" smtClean="0">
                <a:solidFill>
                  <a:schemeClr val="bg1"/>
                </a:solidFill>
              </a:rPr>
              <a:t>New Construction – Single Family Unit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10491" y="1114425"/>
            <a:ext cx="10515600" cy="4843030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§"/>
            </a:pPr>
            <a:endParaRPr lang="en-US" sz="20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n-US" altLang="en-US" sz="2000" b="1" dirty="0"/>
          </a:p>
          <a:p>
            <a:pPr>
              <a:buNone/>
            </a:pPr>
            <a:endParaRPr lang="en-US" altLang="en-US" sz="2400" b="1" dirty="0"/>
          </a:p>
          <a:p>
            <a:endParaRPr lang="en-US" sz="24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128" y="1575548"/>
            <a:ext cx="4941744" cy="306035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4749" y="4634460"/>
            <a:ext cx="1099059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+mj-lt"/>
              </a:rPr>
              <a:t>LR Homebuyers program the homebuyer will apply for a traditional mortgage loan. The City will provide a Homebuyer subsidy in the amount up $20,000 for closing cost, prepaid items,&amp; Government fees. The Homebuyer must received the maximum loan amount and meet the Program Income guidelines of 80% AMI. The City will underwrite all loans prior to closing and inspect units. </a:t>
            </a:r>
          </a:p>
        </p:txBody>
      </p:sp>
    </p:spTree>
    <p:extLst>
      <p:ext uri="{BB962C8B-B14F-4D97-AF65-F5344CB8AC3E}">
        <p14:creationId xmlns:p14="http://schemas.microsoft.com/office/powerpoint/2010/main" val="190152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7F1BDA5E-0DCA-40CA-A23E-CD7D27171361}"/>
              </a:ext>
            </a:extLst>
          </p:cNvPr>
          <p:cNvSpPr txBox="1">
            <a:spLocks/>
          </p:cNvSpPr>
          <p:nvPr/>
        </p:nvSpPr>
        <p:spPr>
          <a:xfrm>
            <a:off x="921327" y="454025"/>
            <a:ext cx="10544848" cy="1320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lvl="0" indent="-228600">
              <a:spcBef>
                <a:spcPts val="1000"/>
              </a:spcBef>
            </a:pPr>
            <a:r>
              <a:rPr lang="en-US" dirty="0" smtClean="0">
                <a:solidFill>
                  <a:schemeClr val="bg1"/>
                </a:solidFill>
              </a:rPr>
              <a:t>New Construction – Single Family Unit</a:t>
            </a:r>
          </a:p>
          <a:p>
            <a:pPr marL="228600" lvl="0" indent="-228600">
              <a:spcBef>
                <a:spcPts val="1000"/>
              </a:spcBef>
            </a:pPr>
            <a:r>
              <a:rPr lang="en-US" dirty="0" smtClean="0">
                <a:solidFill>
                  <a:schemeClr val="bg1"/>
                </a:solidFill>
              </a:rPr>
              <a:t>Little Rock Homebuyers Program 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10491" y="1114425"/>
            <a:ext cx="10515600" cy="4843030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§"/>
            </a:pPr>
            <a:endParaRPr lang="en-US" sz="20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n-US" altLang="en-US" sz="2000" b="1" dirty="0"/>
          </a:p>
          <a:p>
            <a:pPr>
              <a:buNone/>
            </a:pPr>
            <a:endParaRPr lang="en-US" altLang="en-US" sz="2400" b="1" dirty="0"/>
          </a:p>
          <a:p>
            <a:endParaRPr lang="en-US" sz="24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335501" y="5103335"/>
            <a:ext cx="1099059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+mj-lt"/>
              </a:rPr>
              <a:t>In an effort to maximize the revitalization efforts, the City of Little Rock developed a single family home located at 4709 Charles </a:t>
            </a:r>
            <a:r>
              <a:rPr lang="en-US" sz="2600" dirty="0" err="1">
                <a:solidFill>
                  <a:schemeClr val="bg1"/>
                </a:solidFill>
                <a:latin typeface="+mj-lt"/>
              </a:rPr>
              <a:t>Bussey</a:t>
            </a:r>
            <a:r>
              <a:rPr lang="en-US" sz="2600" dirty="0">
                <a:solidFill>
                  <a:schemeClr val="bg1"/>
                </a:solidFill>
                <a:latin typeface="+mj-lt"/>
              </a:rPr>
              <a:t>. This home was listed and sold to an eligible low-to-moderate income family for $150,000. The program income after construction costs and subsidies was $127,000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49" y="1869224"/>
            <a:ext cx="5264569" cy="31397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r="5976"/>
          <a:stretch/>
        </p:blipFill>
        <p:spPr>
          <a:xfrm>
            <a:off x="6711106" y="1869224"/>
            <a:ext cx="5125792" cy="31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561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355</TotalTime>
  <Words>1303</Words>
  <Application>Microsoft Office PowerPoint</Application>
  <PresentationFormat>Widescreen</PresentationFormat>
  <Paragraphs>166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Calibri Light</vt:lpstr>
      <vt:lpstr>Gill Sans MT</vt:lpstr>
      <vt:lpstr>Times New Roman</vt:lpstr>
      <vt:lpstr>Trebuchet MS</vt:lpstr>
      <vt:lpstr>Wingdings</vt:lpstr>
      <vt:lpstr>Wingdings 3</vt:lpstr>
      <vt:lpstr>Office Theme</vt:lpstr>
      <vt:lpstr>PowerPoint Presentation</vt:lpstr>
      <vt:lpstr>Speakers</vt:lpstr>
      <vt:lpstr>The City of Little Rock - Demographics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NCDA PowerPoint Template</dc:title>
  <dc:creator>MELISSA HORR</dc:creator>
  <cp:lastModifiedBy>Howard, Kevin D.</cp:lastModifiedBy>
  <cp:revision>36</cp:revision>
  <dcterms:created xsi:type="dcterms:W3CDTF">2022-02-23T18:33:08Z</dcterms:created>
  <dcterms:modified xsi:type="dcterms:W3CDTF">2023-06-09T19:00:13Z</dcterms:modified>
</cp:coreProperties>
</file>